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820" y="276820"/>
            <a:ext cx="8733234" cy="63043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89930" y="222884"/>
            <a:ext cx="3537584" cy="1754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104" y="-13334"/>
            <a:ext cx="8119999" cy="1307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7950" y="1777364"/>
            <a:ext cx="7018655" cy="4041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820" y="276820"/>
            <a:ext cx="8733234" cy="630435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15132" y="3410534"/>
            <a:ext cx="3198495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8455" marR="233045" indent="-222885">
              <a:lnSpc>
                <a:spcPct val="100000"/>
              </a:lnSpc>
              <a:spcBef>
                <a:spcPts val="105"/>
              </a:spcBef>
            </a:pPr>
            <a:r>
              <a:rPr sz="4400" b="1" spc="-10" dirty="0">
                <a:latin typeface="Calibri"/>
                <a:cs typeface="Calibri"/>
              </a:rPr>
              <a:t>Материалы </a:t>
            </a:r>
            <a:r>
              <a:rPr sz="4400" b="1" dirty="0">
                <a:latin typeface="Calibri"/>
                <a:cs typeface="Calibri"/>
              </a:rPr>
              <a:t>по </a:t>
            </a:r>
            <a:r>
              <a:rPr sz="4400" b="1" spc="-10" dirty="0">
                <a:latin typeface="Calibri"/>
                <a:cs typeface="Calibri"/>
              </a:rPr>
              <a:t>работе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b="1" dirty="0">
                <a:latin typeface="Calibri"/>
                <a:cs typeface="Calibri"/>
              </a:rPr>
              <a:t>Совета</a:t>
            </a:r>
            <a:r>
              <a:rPr sz="4400" b="1" spc="-6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отцов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43437" y="292988"/>
            <a:ext cx="4181666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dirty="0" smtClean="0">
                <a:solidFill>
                  <a:srgbClr val="404040"/>
                </a:solidFill>
              </a:rPr>
              <a:t>ГА</a:t>
            </a:r>
            <a:r>
              <a:rPr sz="3200" dirty="0" smtClean="0">
                <a:solidFill>
                  <a:srgbClr val="404040"/>
                </a:solidFill>
              </a:rPr>
              <a:t>ОУ</a:t>
            </a:r>
            <a:r>
              <a:rPr sz="3200" spc="-30" dirty="0" smtClean="0">
                <a:solidFill>
                  <a:srgbClr val="404040"/>
                </a:solidFill>
              </a:rPr>
              <a:t> </a:t>
            </a:r>
            <a:r>
              <a:rPr sz="3200" dirty="0" smtClean="0">
                <a:solidFill>
                  <a:srgbClr val="404040"/>
                </a:solidFill>
              </a:rPr>
              <a:t>«</a:t>
            </a:r>
            <a:r>
              <a:rPr lang="ru-RU" sz="3200" dirty="0" smtClean="0">
                <a:solidFill>
                  <a:srgbClr val="404040"/>
                </a:solidFill>
              </a:rPr>
              <a:t>Лицей </a:t>
            </a:r>
            <a:r>
              <a:rPr sz="3200" dirty="0" smtClean="0">
                <a:solidFill>
                  <a:srgbClr val="404040"/>
                </a:solidFill>
              </a:rPr>
              <a:t>№</a:t>
            </a:r>
            <a:r>
              <a:rPr sz="3200" spc="-25" dirty="0" smtClean="0">
                <a:solidFill>
                  <a:srgbClr val="404040"/>
                </a:solidFill>
              </a:rPr>
              <a:t> </a:t>
            </a:r>
            <a:r>
              <a:rPr sz="3200" dirty="0">
                <a:solidFill>
                  <a:srgbClr val="404040"/>
                </a:solidFill>
              </a:rPr>
              <a:t>1</a:t>
            </a:r>
            <a:r>
              <a:rPr sz="3200" spc="-25" dirty="0">
                <a:solidFill>
                  <a:srgbClr val="404040"/>
                </a:solidFill>
              </a:rPr>
              <a:t> им.</a:t>
            </a:r>
            <a:endParaRPr sz="3200" dirty="0"/>
          </a:p>
          <a:p>
            <a:pPr marL="1173480">
              <a:lnSpc>
                <a:spcPct val="100000"/>
              </a:lnSpc>
              <a:spcBef>
                <a:spcPts val="5"/>
              </a:spcBef>
            </a:pPr>
            <a:r>
              <a:rPr sz="3200" spc="-10" dirty="0">
                <a:solidFill>
                  <a:srgbClr val="404040"/>
                </a:solidFill>
              </a:rPr>
              <a:t>М.К.Тагирова»</a:t>
            </a:r>
            <a:endParaRPr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583594"/>
              </p:ext>
            </p:extLst>
          </p:nvPr>
        </p:nvGraphicFramePr>
        <p:xfrm>
          <a:off x="422249" y="2208148"/>
          <a:ext cx="8228330" cy="442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920"/>
                <a:gridCol w="3357245"/>
                <a:gridCol w="1071245"/>
                <a:gridCol w="3042920"/>
              </a:tblGrid>
              <a:tr h="370205">
                <a:tc>
                  <a:txBody>
                    <a:bodyPr/>
                    <a:lstStyle/>
                    <a:p>
                      <a:pPr marL="268605" marR="261620" indent="1270" algn="ctr">
                        <a:lnSpc>
                          <a:spcPts val="144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п/п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Мероприятие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5890" marR="129539" indent="234950">
                        <a:lnSpc>
                          <a:spcPts val="1440"/>
                        </a:lnSpc>
                      </a:pP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Дата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218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Ответственный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Теннисный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 err="1">
                          <a:latin typeface="Times New Roman"/>
                          <a:cs typeface="Times New Roman"/>
                        </a:rPr>
                        <a:t>турнир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 err="1" smtClean="0">
                          <a:latin typeface="Times New Roman"/>
                          <a:cs typeface="Times New Roman"/>
                        </a:rPr>
                        <a:t>команда</a:t>
                      </a:r>
                      <a:r>
                        <a:rPr lang="ru-RU" sz="1200" spc="-30" dirty="0" smtClean="0">
                          <a:latin typeface="Times New Roman"/>
                          <a:cs typeface="Times New Roman"/>
                        </a:rPr>
                        <a:t> лицея</a:t>
                      </a:r>
                      <a:r>
                        <a:rPr sz="1200" dirty="0" smtClean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4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команда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пап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январь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1012825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Учителя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физической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культуры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75260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проведение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спортивной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игры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свежем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воздухе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январь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1012825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Учителя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физической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культуры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Участие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спортивном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празднике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«Мама,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папа,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спортивная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семья»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(совместно с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родительским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комитетом)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февраль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1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6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родительского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комитета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3825">
                        <a:lnSpc>
                          <a:spcPts val="144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Проведение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классных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«Профессии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наших пап»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200" spc="-10" dirty="0" smtClean="0">
                          <a:latin typeface="Times New Roman"/>
                          <a:cs typeface="Times New Roman"/>
                        </a:rPr>
                        <a:t>ежемесячно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1110615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05740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Оказание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проведении военно-патриотической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игры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«Орленок»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февраль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Заседание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февраль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6924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Рейды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неблагополучные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семьи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(совместно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представителями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родительского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комитета,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1440" marR="149860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правоохранительных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органов,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 err="1">
                          <a:latin typeface="Times New Roman"/>
                          <a:cs typeface="Times New Roman"/>
                        </a:rPr>
                        <a:t>представителями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200" spc="-10" dirty="0" smtClean="0">
                          <a:latin typeface="Times New Roman"/>
                          <a:cs typeface="Times New Roman"/>
                        </a:rPr>
                        <a:t>лицея</a:t>
                      </a:r>
                      <a:r>
                        <a:rPr sz="1200" spc="-10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spc="-20" dirty="0" smtClean="0">
                          <a:latin typeface="Times New Roman"/>
                          <a:cs typeface="Times New Roman"/>
                        </a:rPr>
                        <a:t>регулярно, по запросу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Председатель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Совета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 marR="5651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правоохранительных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органов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родительского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комитета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6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34975">
                        <a:lnSpc>
                          <a:spcPts val="144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Интеллектуальный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турнир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команда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отцов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команда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март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Совместное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поздравление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учителей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марта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март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952733"/>
              </p:ext>
            </p:extLst>
          </p:nvPr>
        </p:nvGraphicFramePr>
        <p:xfrm>
          <a:off x="350812" y="2351023"/>
          <a:ext cx="8228964" cy="2033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794"/>
                <a:gridCol w="3214370"/>
                <a:gridCol w="857250"/>
                <a:gridCol w="3257550"/>
              </a:tblGrid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Беседы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старшеклассниками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«Вредные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привычки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наша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жизнь»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spc="-10" dirty="0" smtClean="0">
                          <a:latin typeface="Times New Roman"/>
                          <a:cs typeface="Times New Roman"/>
                        </a:rPr>
                        <a:t>ежеквартально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1325245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2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Психолог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Заседание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апрель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200" spc="-25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Итоговое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заседание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май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3883" y="3410534"/>
            <a:ext cx="4757420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Calibri"/>
                <a:cs typeface="Calibri"/>
              </a:rPr>
              <a:t>Совет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отцов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</a:t>
            </a:r>
            <a:r>
              <a:rPr sz="4400" spc="-6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орган общественного управления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 indent="5715" algn="r">
              <a:lnSpc>
                <a:spcPct val="80000"/>
              </a:lnSpc>
              <a:spcBef>
                <a:spcPts val="745"/>
              </a:spcBef>
            </a:pP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«Без</a:t>
            </a:r>
            <a:r>
              <a:rPr sz="2700" b="0" spc="-5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хороших</a:t>
            </a:r>
            <a:r>
              <a:rPr sz="2700" b="0" spc="-5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отцов</a:t>
            </a:r>
            <a:r>
              <a:rPr sz="2700" b="0" spc="-5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spc="-25" dirty="0">
                <a:solidFill>
                  <a:srgbClr val="888888"/>
                </a:solidFill>
                <a:latin typeface="Calibri"/>
                <a:cs typeface="Calibri"/>
              </a:rPr>
              <a:t>нет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хорошего</a:t>
            </a:r>
            <a:r>
              <a:rPr sz="2700" b="0" spc="-10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spc="-10" dirty="0">
                <a:solidFill>
                  <a:srgbClr val="888888"/>
                </a:solidFill>
                <a:latin typeface="Calibri"/>
                <a:cs typeface="Calibri"/>
              </a:rPr>
              <a:t>воспитания,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несмотря</a:t>
            </a:r>
            <a:r>
              <a:rPr sz="2700" b="0" spc="-2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на</a:t>
            </a:r>
            <a:r>
              <a:rPr sz="2700" b="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все</a:t>
            </a:r>
            <a:r>
              <a:rPr sz="2700" b="0" spc="-5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spc="-10" dirty="0">
                <a:solidFill>
                  <a:srgbClr val="888888"/>
                </a:solidFill>
                <a:latin typeface="Calibri"/>
                <a:cs typeface="Calibri"/>
              </a:rPr>
              <a:t>школы,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институты</a:t>
            </a:r>
            <a:r>
              <a:rPr sz="2700" b="0" spc="-5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и</a:t>
            </a:r>
            <a:r>
              <a:rPr sz="2700" b="0" spc="-6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spc="-10" dirty="0">
                <a:solidFill>
                  <a:srgbClr val="888888"/>
                </a:solidFill>
                <a:latin typeface="Calibri"/>
                <a:cs typeface="Calibri"/>
              </a:rPr>
              <a:t>пансионы»</a:t>
            </a:r>
            <a:endParaRPr sz="2700">
              <a:latin typeface="Calibri"/>
              <a:cs typeface="Calibri"/>
            </a:endParaRPr>
          </a:p>
          <a:p>
            <a:pPr marR="8255" algn="r">
              <a:lnSpc>
                <a:spcPts val="2590"/>
              </a:lnSpc>
            </a:pPr>
            <a:r>
              <a:rPr sz="2700" b="0" dirty="0">
                <a:solidFill>
                  <a:srgbClr val="888888"/>
                </a:solidFill>
                <a:latin typeface="Calibri"/>
                <a:cs typeface="Calibri"/>
              </a:rPr>
              <a:t>Н.М.</a:t>
            </a:r>
            <a:r>
              <a:rPr sz="2700" b="0" spc="-4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2700" b="0" spc="-10" dirty="0">
                <a:solidFill>
                  <a:srgbClr val="888888"/>
                </a:solidFill>
                <a:latin typeface="Calibri"/>
                <a:cs typeface="Calibri"/>
              </a:rPr>
              <a:t>Карамзин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895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Положение</a:t>
            </a:r>
            <a:r>
              <a:rPr spc="-80" dirty="0"/>
              <a:t> </a:t>
            </a:r>
            <a:r>
              <a:rPr dirty="0"/>
              <a:t>о</a:t>
            </a:r>
            <a:r>
              <a:rPr spc="-80" dirty="0"/>
              <a:t> </a:t>
            </a:r>
            <a:r>
              <a:rPr dirty="0"/>
              <a:t>совете</a:t>
            </a:r>
            <a:r>
              <a:rPr spc="-95" dirty="0"/>
              <a:t> </a:t>
            </a:r>
            <a:r>
              <a:rPr spc="-10" dirty="0"/>
              <a:t>отцов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5965" y="1737571"/>
            <a:ext cx="8570595" cy="487120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800" b="1" dirty="0">
                <a:latin typeface="Calibri"/>
                <a:cs typeface="Calibri"/>
              </a:rPr>
              <a:t>Общие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положения</a:t>
            </a:r>
            <a:r>
              <a:rPr sz="3200" b="1" spc="-10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  <a:p>
            <a:pPr marL="281305" marR="32384" lvl="1" indent="-268605">
              <a:lnSpc>
                <a:spcPct val="100000"/>
              </a:lnSpc>
              <a:spcBef>
                <a:spcPts val="445"/>
              </a:spcBef>
              <a:buSzPct val="92857"/>
              <a:buAutoNum type="arabicPeriod"/>
              <a:tabLst>
                <a:tab pos="355600" algn="l"/>
              </a:tabLst>
            </a:pPr>
            <a:r>
              <a:rPr sz="1400" dirty="0">
                <a:latin typeface="Calibri"/>
                <a:cs typeface="Calibri"/>
              </a:rPr>
              <a:t>Совет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отцов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ГАОУ «Лицей №1 </a:t>
            </a:r>
            <a:r>
              <a:rPr lang="ru-RU" sz="1400" spc="-10" dirty="0" err="1" smtClean="0">
                <a:latin typeface="Calibri"/>
                <a:cs typeface="Calibri"/>
              </a:rPr>
              <a:t>им.М.К.Тагирова</a:t>
            </a:r>
            <a:r>
              <a:rPr lang="ru-RU" sz="1400" spc="-10" dirty="0" smtClean="0">
                <a:latin typeface="Calibri"/>
                <a:cs typeface="Calibri"/>
              </a:rPr>
              <a:t>» </a:t>
            </a:r>
            <a:r>
              <a:rPr sz="1400" dirty="0" err="1" smtClean="0">
                <a:latin typeface="Calibri"/>
                <a:cs typeface="Calibri"/>
              </a:rPr>
              <a:t>является</a:t>
            </a:r>
            <a:r>
              <a:rPr sz="1400" spc="-45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общественным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родительским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органом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создан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целях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усиления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роли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в 	</a:t>
            </a:r>
            <a:r>
              <a:rPr sz="1400" dirty="0">
                <a:latin typeface="Calibri"/>
                <a:cs typeface="Calibri"/>
              </a:rPr>
              <a:t>воспитании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учащихся,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их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поддержки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педагогического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просвещения,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активного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приобщения </a:t>
            </a:r>
            <a:r>
              <a:rPr sz="1400" dirty="0">
                <a:latin typeface="Calibri"/>
                <a:cs typeface="Calibri"/>
              </a:rPr>
              <a:t>их </a:t>
            </a:r>
            <a:r>
              <a:rPr sz="1400" spc="-50" dirty="0">
                <a:latin typeface="Calibri"/>
                <a:cs typeface="Calibri"/>
              </a:rPr>
              <a:t>к</a:t>
            </a:r>
            <a:endParaRPr sz="1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жизнедеятельности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образовательного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учреждения.</a:t>
            </a:r>
            <a:endParaRPr sz="1400" dirty="0">
              <a:latin typeface="Calibri"/>
              <a:cs typeface="Calibri"/>
            </a:endParaRPr>
          </a:p>
          <a:p>
            <a:pPr marL="318770" lvl="1" indent="-306070">
              <a:lnSpc>
                <a:spcPct val="100000"/>
              </a:lnSpc>
              <a:spcBef>
                <a:spcPts val="335"/>
              </a:spcBef>
              <a:buSzPct val="92857"/>
              <a:buAutoNum type="arabicPeriod" startAt="2"/>
              <a:tabLst>
                <a:tab pos="318770" algn="l"/>
              </a:tabLst>
            </a:pPr>
            <a:r>
              <a:rPr sz="1400" dirty="0">
                <a:latin typeface="Calibri"/>
                <a:cs typeface="Calibri"/>
              </a:rPr>
              <a:t>Совет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10" dirty="0">
                <a:latin typeface="Calibri"/>
                <a:cs typeface="Calibri"/>
              </a:rPr>
              <a:t> создается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силами</a:t>
            </a:r>
            <a:r>
              <a:rPr sz="1400" spc="-10" dirty="0">
                <a:latin typeface="Calibri"/>
                <a:cs typeface="Calibri"/>
              </a:rPr>
              <a:t> родительской общественности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ее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инициативе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добровольных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началах</a:t>
            </a:r>
            <a:endParaRPr sz="1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сроком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год.</a:t>
            </a:r>
            <a:endParaRPr sz="1400" dirty="0">
              <a:latin typeface="Calibri"/>
              <a:cs typeface="Calibri"/>
            </a:endParaRPr>
          </a:p>
          <a:p>
            <a:pPr marL="318770" lvl="1" indent="-306070">
              <a:lnSpc>
                <a:spcPct val="100000"/>
              </a:lnSpc>
              <a:spcBef>
                <a:spcPts val="335"/>
              </a:spcBef>
              <a:buSzPct val="92857"/>
              <a:buAutoNum type="arabicPeriod" startAt="3"/>
              <a:tabLst>
                <a:tab pos="318770" algn="l"/>
              </a:tabLst>
            </a:pPr>
            <a:r>
              <a:rPr sz="1400" dirty="0">
                <a:latin typeface="Calibri"/>
                <a:cs typeface="Calibri"/>
              </a:rPr>
              <a:t>Состав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Совета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утверждается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общешкольным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родительским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собранием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(или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Управляющим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советом).</a:t>
            </a:r>
            <a:endParaRPr sz="1400" dirty="0">
              <a:latin typeface="Calibri"/>
              <a:cs typeface="Calibri"/>
            </a:endParaRPr>
          </a:p>
          <a:p>
            <a:pPr marL="318770" lvl="1" indent="-306070">
              <a:lnSpc>
                <a:spcPct val="100000"/>
              </a:lnSpc>
              <a:spcBef>
                <a:spcPts val="335"/>
              </a:spcBef>
              <a:buSzPct val="92857"/>
              <a:buAutoNum type="arabicPeriod" startAt="3"/>
              <a:tabLst>
                <a:tab pos="318770" algn="l"/>
              </a:tabLst>
            </a:pPr>
            <a:r>
              <a:rPr sz="1400" dirty="0">
                <a:latin typeface="Calibri"/>
                <a:cs typeface="Calibri"/>
              </a:rPr>
              <a:t>Выборы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представителей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Совет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производятся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классных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родительских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собраниях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начале</a:t>
            </a:r>
            <a:endParaRPr sz="1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учебного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года.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каждого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родительского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коллектива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класса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могут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выбираться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не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более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представителей.</a:t>
            </a:r>
            <a:endParaRPr sz="1400" dirty="0">
              <a:latin typeface="Calibri"/>
              <a:cs typeface="Calibri"/>
            </a:endParaRPr>
          </a:p>
          <a:p>
            <a:pPr marL="318770" lvl="1" indent="-306070">
              <a:lnSpc>
                <a:spcPct val="100000"/>
              </a:lnSpc>
              <a:spcBef>
                <a:spcPts val="340"/>
              </a:spcBef>
              <a:buSzPct val="92857"/>
              <a:buAutoNum type="arabicPeriod" startAt="5"/>
              <a:tabLst>
                <a:tab pos="318770" algn="l"/>
              </a:tabLst>
            </a:pPr>
            <a:r>
              <a:rPr sz="1400" dirty="0">
                <a:latin typeface="Calibri"/>
                <a:cs typeface="Calibri"/>
              </a:rPr>
              <a:t>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состав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Совета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может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входить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председатель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заместитель,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секретарь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члены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Совета.</a:t>
            </a:r>
            <a:endParaRPr sz="1400" dirty="0">
              <a:latin typeface="Calibri"/>
              <a:cs typeface="Calibri"/>
            </a:endParaRPr>
          </a:p>
          <a:p>
            <a:pPr marL="318770" lvl="1" indent="-306070">
              <a:lnSpc>
                <a:spcPct val="100000"/>
              </a:lnSpc>
              <a:spcBef>
                <a:spcPts val="335"/>
              </a:spcBef>
              <a:buSzPct val="92857"/>
              <a:buAutoNum type="arabicPeriod" startAt="5"/>
              <a:tabLst>
                <a:tab pos="318770" algn="l"/>
              </a:tabLst>
            </a:pPr>
            <a:r>
              <a:rPr sz="1400" spc="-10" dirty="0">
                <a:latin typeface="Calibri"/>
                <a:cs typeface="Calibri"/>
              </a:rPr>
              <a:t>Председатель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Совета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избирается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первом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заседании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является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лицом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наиболее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уважаемым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среди</a:t>
            </a:r>
            <a:endParaRPr sz="1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родительской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педагогической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общественности.</a:t>
            </a:r>
            <a:endParaRPr sz="1400" dirty="0">
              <a:latin typeface="Calibri"/>
              <a:cs typeface="Calibri"/>
            </a:endParaRPr>
          </a:p>
          <a:p>
            <a:pPr marL="318770" lvl="1" indent="-306070">
              <a:lnSpc>
                <a:spcPct val="100000"/>
              </a:lnSpc>
              <a:spcBef>
                <a:spcPts val="335"/>
              </a:spcBef>
              <a:buSzPct val="92857"/>
              <a:buAutoNum type="arabicPeriod" startAt="7"/>
              <a:tabLst>
                <a:tab pos="318770" algn="l"/>
              </a:tabLst>
            </a:pPr>
            <a:r>
              <a:rPr sz="1400" dirty="0">
                <a:latin typeface="Calibri"/>
                <a:cs typeface="Calibri"/>
              </a:rPr>
              <a:t>Совет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своей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деятельности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руководствуется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Конвенцией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правах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ребенка,</a:t>
            </a:r>
            <a:r>
              <a:rPr sz="1400" spc="-10" dirty="0">
                <a:latin typeface="Calibri"/>
                <a:cs typeface="Calibri"/>
              </a:rPr>
              <a:t> Уставом</a:t>
            </a:r>
            <a:endParaRPr sz="1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общеобразовательного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учреждения,</a:t>
            </a:r>
            <a:r>
              <a:rPr sz="1400" spc="27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Положением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родительском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комитете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настоящим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Положением.</a:t>
            </a:r>
            <a:endParaRPr sz="1400" dirty="0">
              <a:latin typeface="Calibri"/>
              <a:cs typeface="Calibri"/>
            </a:endParaRPr>
          </a:p>
          <a:p>
            <a:pPr marL="318770" marR="881380" lvl="1" indent="-306070">
              <a:lnSpc>
                <a:spcPct val="100000"/>
              </a:lnSpc>
              <a:spcBef>
                <a:spcPts val="340"/>
              </a:spcBef>
              <a:buSzPct val="92857"/>
              <a:buAutoNum type="arabicPeriod" startAt="8"/>
              <a:tabLst>
                <a:tab pos="355600" algn="l"/>
              </a:tabLst>
            </a:pPr>
            <a:r>
              <a:rPr sz="1400" spc="-10" dirty="0">
                <a:latin typeface="Calibri"/>
                <a:cs typeface="Calibri"/>
              </a:rPr>
              <a:t>Деятельность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Совета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</a:t>
            </a:r>
            <a:r>
              <a:rPr sz="1400" spc="-10" dirty="0">
                <a:latin typeface="Calibri"/>
                <a:cs typeface="Calibri"/>
              </a:rPr>
              <a:t> осуществляется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 </a:t>
            </a:r>
            <a:r>
              <a:rPr sz="1400" spc="-10" dirty="0">
                <a:latin typeface="Calibri"/>
                <a:cs typeface="Calibri"/>
              </a:rPr>
              <a:t>принципах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гласности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свободного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коллективного 	обсуждения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вопросов.</a:t>
            </a:r>
            <a:endParaRPr sz="1400" dirty="0">
              <a:latin typeface="Calibri"/>
              <a:cs typeface="Calibri"/>
            </a:endParaRPr>
          </a:p>
          <a:p>
            <a:pPr marL="318770" marR="458470" lvl="1" indent="-306070">
              <a:lnSpc>
                <a:spcPct val="100000"/>
              </a:lnSpc>
              <a:spcBef>
                <a:spcPts val="335"/>
              </a:spcBef>
              <a:buSzPct val="92857"/>
              <a:buAutoNum type="arabicPeriod" startAt="8"/>
              <a:tabLst>
                <a:tab pos="355600" algn="l"/>
              </a:tabLst>
            </a:pPr>
            <a:r>
              <a:rPr sz="1400" spc="-10" dirty="0">
                <a:latin typeface="Calibri"/>
                <a:cs typeface="Calibri"/>
              </a:rPr>
              <a:t>Прекращение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деятельности </a:t>
            </a:r>
            <a:r>
              <a:rPr sz="1400" dirty="0">
                <a:latin typeface="Calibri"/>
                <a:cs typeface="Calibri"/>
              </a:rPr>
              <a:t>Совета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отцов </a:t>
            </a:r>
            <a:r>
              <a:rPr sz="1400" spc="-10" dirty="0">
                <a:latin typeface="Calibri"/>
                <a:cs typeface="Calibri"/>
              </a:rPr>
              <a:t>осуществляется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решению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общешкольного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родительского 	</a:t>
            </a:r>
            <a:r>
              <a:rPr sz="1400" dirty="0">
                <a:latin typeface="Calibri"/>
                <a:cs typeface="Calibri"/>
              </a:rPr>
              <a:t>собрания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(или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Управляющим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советом).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9774" y="426465"/>
            <a:ext cx="56642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Основные</a:t>
            </a:r>
            <a:r>
              <a:rPr sz="3200" spc="-70" dirty="0"/>
              <a:t> </a:t>
            </a:r>
            <a:r>
              <a:rPr sz="3200" dirty="0"/>
              <a:t>задачи</a:t>
            </a:r>
            <a:r>
              <a:rPr sz="3200" spc="-70" dirty="0"/>
              <a:t> </a:t>
            </a:r>
            <a:r>
              <a:rPr sz="3200" dirty="0"/>
              <a:t>Совета</a:t>
            </a:r>
            <a:r>
              <a:rPr sz="3200" spc="-55" dirty="0"/>
              <a:t> </a:t>
            </a:r>
            <a:r>
              <a:rPr sz="3200" spc="-10" dirty="0"/>
              <a:t>отцов</a:t>
            </a:r>
            <a:r>
              <a:rPr sz="3200" b="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3014" y="946784"/>
            <a:ext cx="6746875" cy="49782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3180" indent="-2914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Основной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целью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Совета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отцов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является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укрепление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связи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семьи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школы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деле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воспитания,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обучения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профилактики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негативных </a:t>
            </a:r>
            <a:r>
              <a:rPr sz="1800" dirty="0">
                <a:latin typeface="Calibri"/>
                <a:cs typeface="Calibri"/>
              </a:rPr>
              <a:t>проявлений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среди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учащихся.</a:t>
            </a:r>
            <a:endParaRPr sz="1800" dirty="0">
              <a:latin typeface="Calibri"/>
              <a:cs typeface="Calibri"/>
            </a:endParaRPr>
          </a:p>
          <a:p>
            <a:pPr marL="355600" marR="382905" indent="-342900">
              <a:lnSpc>
                <a:spcPct val="100000"/>
              </a:lnSpc>
              <a:spcBef>
                <a:spcPts val="43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Совет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отцов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оказывает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помощь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семье,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содействует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созданию необходимых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условий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для</a:t>
            </a:r>
            <a:r>
              <a:rPr sz="1800" spc="3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своевременного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получения </a:t>
            </a:r>
            <a:r>
              <a:rPr sz="1800" dirty="0">
                <a:latin typeface="Calibri"/>
                <a:cs typeface="Calibri"/>
              </a:rPr>
              <a:t>учащимися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среднего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образования.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Совет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участвует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управлении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 err="1">
                <a:latin typeface="Calibri"/>
                <a:cs typeface="Calibri"/>
              </a:rPr>
              <a:t>развитием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lang="ru-RU" sz="1800" spc="-10" dirty="0" smtClean="0">
                <a:latin typeface="Calibri"/>
                <a:cs typeface="Calibri"/>
              </a:rPr>
              <a:t>образовательного учреждения</a:t>
            </a:r>
            <a:r>
              <a:rPr sz="1800" spc="-10" dirty="0" smtClean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Совет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отцов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пропагандирует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положительный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опыт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семейного</a:t>
            </a:r>
            <a:endParaRPr sz="18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воспитания,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повышает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ответственность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родителей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воспитание детей.</a:t>
            </a:r>
            <a:endParaRPr sz="1800" dirty="0">
              <a:latin typeface="Calibri"/>
              <a:cs typeface="Calibri"/>
            </a:endParaRPr>
          </a:p>
          <a:p>
            <a:pPr marL="355600" marR="483234" indent="-342900">
              <a:lnSpc>
                <a:spcPct val="100000"/>
              </a:lnSpc>
              <a:spcBef>
                <a:spcPts val="43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Совет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отцов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осуществляет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социальную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защиту,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поддержку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 </a:t>
            </a:r>
            <a:r>
              <a:rPr sz="1800" dirty="0">
                <a:latin typeface="Calibri"/>
                <a:cs typeface="Calibri"/>
              </a:rPr>
              <a:t>адаптацию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детей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жизни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обществе,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участвует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в </a:t>
            </a:r>
            <a:r>
              <a:rPr sz="1800" spc="-10" dirty="0">
                <a:latin typeface="Calibri"/>
                <a:cs typeface="Calibri"/>
              </a:rPr>
              <a:t>профориентационной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работе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учащимися.</a:t>
            </a:r>
            <a:endParaRPr sz="1800" dirty="0">
              <a:latin typeface="Calibri"/>
              <a:cs typeface="Calibri"/>
            </a:endParaRPr>
          </a:p>
          <a:p>
            <a:pPr marL="355600" marR="57150" indent="-342900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Совет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отцов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проводит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работу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профилактике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правонарушений </a:t>
            </a:r>
            <a:r>
              <a:rPr sz="1800" dirty="0">
                <a:latin typeface="Calibri"/>
                <a:cs typeface="Calibri"/>
              </a:rPr>
              <a:t>среди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учащихся: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индивидуальные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беседы,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массовые мероприятия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подростками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«группы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риска».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Содержание</a:t>
            </a:r>
            <a:r>
              <a:rPr sz="3600" spc="-75" dirty="0"/>
              <a:t> </a:t>
            </a:r>
            <a:r>
              <a:rPr sz="3600" dirty="0"/>
              <a:t>и</a:t>
            </a:r>
            <a:r>
              <a:rPr sz="3600" spc="-55" dirty="0"/>
              <a:t> </a:t>
            </a:r>
            <a:r>
              <a:rPr sz="3600" dirty="0"/>
              <a:t>формы</a:t>
            </a:r>
            <a:r>
              <a:rPr sz="3600" spc="-55" dirty="0"/>
              <a:t> </a:t>
            </a:r>
            <a:r>
              <a:rPr sz="3600" spc="-10" dirty="0"/>
              <a:t>деятельности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8739" y="1971954"/>
            <a:ext cx="8982710" cy="465832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600" dirty="0">
                <a:latin typeface="Calibri"/>
                <a:cs typeface="Calibri"/>
              </a:rPr>
              <a:t>Ведет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работу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профессиональной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ориентации</a:t>
            </a:r>
            <a:r>
              <a:rPr sz="1600" spc="2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учащихся,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опираясь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жизненный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опыт.</a:t>
            </a:r>
            <a:endParaRPr sz="16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600" spc="-10" dirty="0">
                <a:latin typeface="Calibri"/>
                <a:cs typeface="Calibri"/>
              </a:rPr>
              <a:t>Планирует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организует</a:t>
            </a:r>
            <a:r>
              <a:rPr sz="1600" spc="-10" dirty="0">
                <a:latin typeface="Calibri"/>
                <a:cs typeface="Calibri"/>
              </a:rPr>
              <a:t> профилактическую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работу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неблагополучными семьями.</a:t>
            </a:r>
            <a:endParaRPr sz="1600" dirty="0">
              <a:latin typeface="Calibri"/>
              <a:cs typeface="Calibri"/>
            </a:endParaRPr>
          </a:p>
          <a:p>
            <a:pPr marL="355600" marR="54610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Осуждает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поведение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родителей,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выполняющих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свои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обязанности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воспитанию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обучению </a:t>
            </a:r>
            <a:r>
              <a:rPr sz="1600" dirty="0">
                <a:latin typeface="Calibri"/>
                <a:cs typeface="Calibri"/>
              </a:rPr>
              <a:t>детей.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необходимости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ставит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перед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государственными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организациями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вопрос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привлечении </a:t>
            </a:r>
            <a:r>
              <a:rPr sz="1600" dirty="0">
                <a:latin typeface="Calibri"/>
                <a:cs typeface="Calibri"/>
              </a:rPr>
              <a:t>таких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родителей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ответственности, установленной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Законодательством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РФ.</a:t>
            </a:r>
            <a:endParaRPr sz="1600" dirty="0">
              <a:latin typeface="Calibri"/>
              <a:cs typeface="Calibri"/>
            </a:endParaRPr>
          </a:p>
          <a:p>
            <a:pPr marL="400685" indent="-387985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400685" algn="l"/>
              </a:tabLst>
            </a:pPr>
            <a:r>
              <a:rPr sz="1600" dirty="0">
                <a:latin typeface="Calibri"/>
                <a:cs typeface="Calibri"/>
              </a:rPr>
              <a:t>Оказывает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помощь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классным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руководителям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проведении </a:t>
            </a:r>
            <a:r>
              <a:rPr sz="1600" dirty="0">
                <a:latin typeface="Calibri"/>
                <a:cs typeface="Calibri"/>
              </a:rPr>
              <a:t>работы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формированию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здорового</a:t>
            </a:r>
            <a:endParaRPr sz="16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образа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жизни и </a:t>
            </a:r>
            <a:r>
              <a:rPr sz="1600" spc="-10" dirty="0">
                <a:latin typeface="Calibri"/>
                <a:cs typeface="Calibri"/>
              </a:rPr>
              <a:t>профилактике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негативных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проявлений.</a:t>
            </a:r>
            <a:endParaRPr sz="1600" dirty="0">
              <a:latin typeface="Calibri"/>
              <a:cs typeface="Calibri"/>
            </a:endParaRPr>
          </a:p>
          <a:p>
            <a:pPr marL="355600" marR="1397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5600" algn="l"/>
                <a:tab pos="400685" algn="l"/>
              </a:tabLst>
            </a:pP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Calibri"/>
                <a:cs typeface="Calibri"/>
              </a:rPr>
              <a:t>Участвует</a:t>
            </a:r>
            <a:r>
              <a:rPr sz="1600" dirty="0">
                <a:latin typeface="Calibri"/>
                <a:cs typeface="Calibri"/>
              </a:rPr>
              <a:t> в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организации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проведении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мероприятий,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направленных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формирование 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учащихся </a:t>
            </a:r>
            <a:r>
              <a:rPr sz="1600" dirty="0">
                <a:latin typeface="Calibri"/>
                <a:cs typeface="Calibri"/>
              </a:rPr>
              <a:t>волевых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качеств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личности,</a:t>
            </a:r>
            <a:r>
              <a:rPr sz="1600" spc="-10" dirty="0">
                <a:latin typeface="Calibri"/>
                <a:cs typeface="Calibri"/>
              </a:rPr>
              <a:t> мужественности,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гражданственности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патриотизма.</a:t>
            </a:r>
            <a:endParaRPr sz="1600" dirty="0">
              <a:latin typeface="Calibri"/>
              <a:cs typeface="Calibri"/>
            </a:endParaRPr>
          </a:p>
          <a:p>
            <a:pPr marL="355600" marR="944880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Выносит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проблемные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вопросы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обсуждение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педагогического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совета,</a:t>
            </a:r>
            <a:r>
              <a:rPr sz="1600" spc="2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общешкольного </a:t>
            </a:r>
            <a:r>
              <a:rPr sz="1600" spc="-20" dirty="0">
                <a:latin typeface="Calibri"/>
                <a:cs typeface="Calibri"/>
              </a:rPr>
              <a:t>родительского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собрания.</a:t>
            </a:r>
            <a:endParaRPr sz="1600" dirty="0">
              <a:latin typeface="Calibri"/>
              <a:cs typeface="Calibri"/>
            </a:endParaRPr>
          </a:p>
          <a:p>
            <a:pPr marL="355600" marR="586740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Принимает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участие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проведении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профилактических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рейдовых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мероприятий,</a:t>
            </a:r>
            <a:r>
              <a:rPr sz="1600" spc="-10" dirty="0">
                <a:latin typeface="Calibri"/>
                <a:cs typeface="Calibri"/>
              </a:rPr>
              <a:t> организуемых </a:t>
            </a:r>
            <a:r>
              <a:rPr sz="1600" spc="-10" dirty="0" err="1">
                <a:latin typeface="Calibri"/>
                <a:cs typeface="Calibri"/>
              </a:rPr>
              <a:t>администрацией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lang="ru-RU" sz="1600" spc="-10" dirty="0" smtClean="0">
                <a:latin typeface="Calibri"/>
                <a:cs typeface="Calibri"/>
              </a:rPr>
              <a:t>ГАОУ «Лицей №1 </a:t>
            </a:r>
            <a:r>
              <a:rPr lang="ru-RU" sz="1600" spc="-10" dirty="0" err="1" smtClean="0">
                <a:latin typeface="Calibri"/>
                <a:cs typeface="Calibri"/>
              </a:rPr>
              <a:t>им.М.К.тагирова</a:t>
            </a:r>
            <a:r>
              <a:rPr lang="ru-RU" sz="1600" spc="-10" dirty="0" smtClean="0">
                <a:latin typeface="Calibri"/>
                <a:cs typeface="Calibri"/>
              </a:rPr>
              <a:t>» г. Альметьевск</a:t>
            </a:r>
            <a:r>
              <a:rPr sz="1600" spc="-10" dirty="0" smtClean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Участвует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индивидуальной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работе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учащимися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родителями,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состоящими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профилактических учетах;</a:t>
            </a:r>
            <a:endParaRPr sz="1600" dirty="0">
              <a:latin typeface="Calibri"/>
              <a:cs typeface="Calibri"/>
            </a:endParaRPr>
          </a:p>
          <a:p>
            <a:pPr marL="355600" marR="161290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Оказывает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посильную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помощь </a:t>
            </a:r>
            <a:r>
              <a:rPr sz="1600" spc="-10" dirty="0" err="1">
                <a:latin typeface="Calibri"/>
                <a:cs typeface="Calibri"/>
              </a:rPr>
              <a:t>администрации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lang="ru-RU" sz="1600" dirty="0" smtClean="0">
                <a:latin typeface="Calibri"/>
                <a:cs typeface="Calibri"/>
              </a:rPr>
              <a:t>ГАОУ «Лицей №1 </a:t>
            </a:r>
            <a:r>
              <a:rPr lang="ru-RU" sz="1600" dirty="0" err="1" smtClean="0">
                <a:latin typeface="Calibri"/>
                <a:cs typeface="Calibri"/>
              </a:rPr>
              <a:t>им.М.К.тагирова</a:t>
            </a:r>
            <a:r>
              <a:rPr lang="ru-RU" sz="1600" dirty="0" smtClean="0">
                <a:latin typeface="Calibri"/>
                <a:cs typeface="Calibri"/>
              </a:rPr>
              <a:t>» г. Альметьевск</a:t>
            </a:r>
            <a:r>
              <a:rPr sz="1600" spc="-40" dirty="0" smtClean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организации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ремонта</a:t>
            </a:r>
            <a:r>
              <a:rPr sz="1600" spc="3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благоустройства школы.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714" y="190372"/>
            <a:ext cx="8628380" cy="646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86360" algn="ctr">
              <a:lnSpc>
                <a:spcPts val="3045"/>
              </a:lnSpc>
            </a:pPr>
            <a:r>
              <a:rPr sz="3200" b="1" spc="-10" dirty="0">
                <a:latin typeface="Calibri"/>
                <a:cs typeface="Calibri"/>
              </a:rPr>
              <a:t>Содержание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формы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деятельности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Совета</a:t>
            </a:r>
            <a:endParaRPr sz="3200">
              <a:latin typeface="Calibri"/>
              <a:cs typeface="Calibri"/>
            </a:endParaRPr>
          </a:p>
          <a:p>
            <a:pPr marR="88900" algn="ctr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отцов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04"/>
              </a:spcBef>
            </a:pPr>
            <a:endParaRPr sz="3200">
              <a:latin typeface="Calibri"/>
              <a:cs typeface="Calibri"/>
            </a:endParaRPr>
          </a:p>
          <a:p>
            <a:pPr marR="407034">
              <a:lnSpc>
                <a:spcPct val="120000"/>
              </a:lnSpc>
            </a:pPr>
            <a:r>
              <a:rPr sz="1600" dirty="0">
                <a:latin typeface="Calibri"/>
                <a:cs typeface="Calibri"/>
              </a:rPr>
              <a:t>3.1.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Ведет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работу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профессиональной</a:t>
            </a:r>
            <a:r>
              <a:rPr sz="1600" dirty="0">
                <a:latin typeface="Calibri"/>
                <a:cs typeface="Calibri"/>
              </a:rPr>
              <a:t> ориентации</a:t>
            </a:r>
            <a:r>
              <a:rPr sz="1600" spc="2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учащихся,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опираясь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жизненный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опыт. 3.2.Планирует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организует</a:t>
            </a:r>
            <a:r>
              <a:rPr sz="1600" spc="-10" dirty="0">
                <a:latin typeface="Calibri"/>
                <a:cs typeface="Calibri"/>
              </a:rPr>
              <a:t> профилактическую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работу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неблагополучными семьями.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4"/>
              </a:spcBef>
            </a:pPr>
            <a:r>
              <a:rPr sz="1600" dirty="0">
                <a:latin typeface="Calibri"/>
                <a:cs typeface="Calibri"/>
              </a:rPr>
              <a:t>3.3.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Осуждает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поведение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родителей,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выполняющих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свои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обязанности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воспитанию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  <a:p>
            <a:pPr marL="3429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обучению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детей.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При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необходимости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ставит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перед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государственными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организациями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вопрос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о</a:t>
            </a:r>
            <a:endParaRPr sz="1600">
              <a:latin typeface="Calibri"/>
              <a:cs typeface="Calibri"/>
            </a:endParaRPr>
          </a:p>
          <a:p>
            <a:pPr marL="3429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привлечении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таких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родителей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ответственности,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установленной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Законодательством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РФ.</a:t>
            </a:r>
            <a:endParaRPr sz="1600">
              <a:latin typeface="Calibri"/>
              <a:cs typeface="Calibri"/>
            </a:endParaRPr>
          </a:p>
          <a:p>
            <a:pPr marL="342900" marR="741045" indent="-3429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Calibri"/>
                <a:cs typeface="Calibri"/>
              </a:rPr>
              <a:t>3.4.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Оказывает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помощь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классным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руководителям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работы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формированию </a:t>
            </a:r>
            <a:r>
              <a:rPr sz="1600" dirty="0">
                <a:latin typeface="Calibri"/>
                <a:cs typeface="Calibri"/>
              </a:rPr>
              <a:t>здорового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образа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жизни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профилактике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негативных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проявлений.</a:t>
            </a:r>
            <a:endParaRPr sz="1600">
              <a:latin typeface="Calibri"/>
              <a:cs typeface="Calibri"/>
            </a:endParaRPr>
          </a:p>
          <a:p>
            <a:pPr marL="342900" marR="481965" indent="-342900">
              <a:lnSpc>
                <a:spcPct val="100000"/>
              </a:lnSpc>
              <a:spcBef>
                <a:spcPts val="384"/>
              </a:spcBef>
            </a:pPr>
            <a:r>
              <a:rPr sz="1600" dirty="0">
                <a:latin typeface="Calibri"/>
                <a:cs typeface="Calibri"/>
              </a:rPr>
              <a:t>3.5.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Участвует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организации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проведении </a:t>
            </a:r>
            <a:r>
              <a:rPr sz="1600" dirty="0">
                <a:latin typeface="Calibri"/>
                <a:cs typeface="Calibri"/>
              </a:rPr>
              <a:t>мероприятий, направленных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формирование </a:t>
            </a:r>
            <a:r>
              <a:rPr sz="1600" spc="-50" dirty="0">
                <a:latin typeface="Calibri"/>
                <a:cs typeface="Calibri"/>
              </a:rPr>
              <a:t>у </a:t>
            </a:r>
            <a:r>
              <a:rPr sz="1600" dirty="0">
                <a:latin typeface="Calibri"/>
                <a:cs typeface="Calibri"/>
              </a:rPr>
              <a:t>учащихся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волевых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качеств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личности,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мужественности,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гражданственности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патриотизма.</a:t>
            </a:r>
            <a:endParaRPr sz="1600">
              <a:latin typeface="Calibri"/>
              <a:cs typeface="Calibri"/>
            </a:endParaRPr>
          </a:p>
          <a:p>
            <a:pPr marL="342900" marR="591820" indent="-3429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Calibri"/>
                <a:cs typeface="Calibri"/>
              </a:rPr>
              <a:t>3.6.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Выносит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проблемные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вопросы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обсуждение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педагогического</a:t>
            </a:r>
            <a:r>
              <a:rPr sz="1600" dirty="0">
                <a:latin typeface="Calibri"/>
                <a:cs typeface="Calibri"/>
              </a:rPr>
              <a:t> совета,</a:t>
            </a:r>
            <a:r>
              <a:rPr sz="1600" spc="2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общешкольного </a:t>
            </a:r>
            <a:r>
              <a:rPr sz="1600" spc="-20" dirty="0">
                <a:latin typeface="Calibri"/>
                <a:cs typeface="Calibri"/>
              </a:rPr>
              <a:t>родительского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собрания,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Управляющего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совета.</a:t>
            </a:r>
            <a:endParaRPr sz="1600">
              <a:latin typeface="Calibri"/>
              <a:cs typeface="Calibri"/>
            </a:endParaRPr>
          </a:p>
          <a:p>
            <a:pPr marL="342900" marR="234315" indent="-342900">
              <a:lnSpc>
                <a:spcPct val="100000"/>
              </a:lnSpc>
              <a:spcBef>
                <a:spcPts val="384"/>
              </a:spcBef>
            </a:pPr>
            <a:r>
              <a:rPr sz="1600" dirty="0">
                <a:latin typeface="Calibri"/>
                <a:cs typeface="Calibri"/>
              </a:rPr>
              <a:t>3.7.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Принимает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участие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проведении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профилактических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рейдовых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мероприятий,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организуемых администрацией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школы.</a:t>
            </a:r>
            <a:endParaRPr sz="1600">
              <a:latin typeface="Calibri"/>
              <a:cs typeface="Calibri"/>
            </a:endParaRPr>
          </a:p>
          <a:p>
            <a:pPr marL="342900" marR="1310005" indent="-3429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Calibri"/>
                <a:cs typeface="Calibri"/>
              </a:rPr>
              <a:t>3.8.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Участвует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индивидуальной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работе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учащимися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родителями,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состоящими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на </a:t>
            </a:r>
            <a:r>
              <a:rPr sz="1600" spc="-10" dirty="0">
                <a:latin typeface="Calibri"/>
                <a:cs typeface="Calibri"/>
              </a:rPr>
              <a:t>профилактических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учетах;</a:t>
            </a:r>
            <a:endParaRPr sz="1600">
              <a:latin typeface="Calibri"/>
              <a:cs typeface="Calibri"/>
            </a:endParaRPr>
          </a:p>
          <a:p>
            <a:pPr marL="342900" marR="1270635" indent="-3429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Calibri"/>
                <a:cs typeface="Calibri"/>
              </a:rPr>
              <a:t>3.9.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Оказывает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посильную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помощь </a:t>
            </a:r>
            <a:r>
              <a:rPr sz="1600" spc="-10" dirty="0">
                <a:latin typeface="Calibri"/>
                <a:cs typeface="Calibri"/>
              </a:rPr>
              <a:t>администрации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школы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организации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ремонта</a:t>
            </a:r>
            <a:r>
              <a:rPr sz="1600" spc="32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и </a:t>
            </a:r>
            <a:r>
              <a:rPr sz="1600" spc="-10" dirty="0">
                <a:latin typeface="Calibri"/>
                <a:cs typeface="Calibri"/>
              </a:rPr>
              <a:t>благоустройства школы.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79498" y="3252342"/>
            <a:ext cx="5306060" cy="245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5930" lvl="1" indent="-443230">
              <a:lnSpc>
                <a:spcPct val="150000"/>
              </a:lnSpc>
              <a:spcBef>
                <a:spcPts val="100"/>
              </a:spcBef>
              <a:buAutoNum type="arabicPeriod"/>
              <a:tabLst>
                <a:tab pos="455930" algn="l"/>
              </a:tabLst>
            </a:pPr>
            <a:r>
              <a:rPr sz="1800" spc="-20" dirty="0">
                <a:latin typeface="Microsoft Sans Serif"/>
                <a:cs typeface="Microsoft Sans Serif"/>
              </a:rPr>
              <a:t>Организации </a:t>
            </a:r>
            <a:r>
              <a:rPr sz="1800" spc="-10" dirty="0">
                <a:latin typeface="Microsoft Sans Serif"/>
                <a:cs typeface="Microsoft Sans Serif"/>
              </a:rPr>
              <a:t>досуга</a:t>
            </a:r>
            <a:endParaRPr sz="1800" dirty="0">
              <a:latin typeface="Microsoft Sans Serif"/>
              <a:cs typeface="Microsoft Sans Serif"/>
            </a:endParaRPr>
          </a:p>
          <a:p>
            <a:pPr marL="454659" lvl="1" indent="-441959">
              <a:lnSpc>
                <a:spcPct val="150000"/>
              </a:lnSpc>
              <a:buAutoNum type="arabicPeriod"/>
              <a:tabLst>
                <a:tab pos="454659" algn="l"/>
              </a:tabLst>
            </a:pPr>
            <a:r>
              <a:rPr sz="1800" dirty="0">
                <a:latin typeface="Microsoft Sans Serif"/>
                <a:cs typeface="Microsoft Sans Serif"/>
              </a:rPr>
              <a:t>Охрана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укрепление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здоровья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обучающихся</a:t>
            </a:r>
            <a:endParaRPr sz="1800" dirty="0">
              <a:latin typeface="Microsoft Sans Serif"/>
              <a:cs typeface="Microsoft Sans Serif"/>
            </a:endParaRPr>
          </a:p>
          <a:p>
            <a:pPr marL="455930" lvl="1" indent="-443230">
              <a:lnSpc>
                <a:spcPct val="150000"/>
              </a:lnSpc>
              <a:buAutoNum type="arabicPeriod"/>
              <a:tabLst>
                <a:tab pos="455930" algn="l"/>
              </a:tabLst>
            </a:pPr>
            <a:r>
              <a:rPr sz="1800" spc="-10" dirty="0">
                <a:latin typeface="Microsoft Sans Serif"/>
                <a:cs typeface="Microsoft Sans Serif"/>
              </a:rPr>
              <a:t>Профориентационная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работа</a:t>
            </a:r>
            <a:endParaRPr sz="1800" dirty="0">
              <a:latin typeface="Microsoft Sans Serif"/>
              <a:cs typeface="Microsoft Sans Serif"/>
            </a:endParaRPr>
          </a:p>
          <a:p>
            <a:pPr marL="455930" lvl="1" indent="-443230">
              <a:lnSpc>
                <a:spcPct val="150000"/>
              </a:lnSpc>
              <a:buAutoNum type="arabicPeriod"/>
              <a:tabLst>
                <a:tab pos="455930" algn="l"/>
              </a:tabLst>
            </a:pPr>
            <a:r>
              <a:rPr sz="1800" spc="-20" dirty="0">
                <a:latin typeface="Microsoft Sans Serif"/>
                <a:cs typeface="Microsoft Sans Serif"/>
              </a:rPr>
              <a:t>Профилактическая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работа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10" dirty="0">
                <a:latin typeface="Microsoft Sans Serif"/>
                <a:cs typeface="Microsoft Sans Serif"/>
              </a:rPr>
              <a:t> учащимися</a:t>
            </a:r>
            <a:endParaRPr sz="1800" dirty="0">
              <a:latin typeface="Microsoft Sans Serif"/>
              <a:cs typeface="Microsoft Sans Serif"/>
            </a:endParaRPr>
          </a:p>
          <a:p>
            <a:pPr marL="454659" lvl="1" indent="-441959">
              <a:lnSpc>
                <a:spcPct val="150000"/>
              </a:lnSpc>
              <a:buAutoNum type="arabicPeriod"/>
              <a:tabLst>
                <a:tab pos="454659" algn="l"/>
              </a:tabLst>
            </a:pPr>
            <a:r>
              <a:rPr sz="1800" dirty="0">
                <a:latin typeface="Microsoft Sans Serif"/>
                <a:cs typeface="Microsoft Sans Serif"/>
              </a:rPr>
              <a:t>Правовое</a:t>
            </a:r>
            <a:r>
              <a:rPr sz="1800" spc="-8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воспитание</a:t>
            </a:r>
            <a:endParaRPr sz="1800" dirty="0">
              <a:latin typeface="Microsoft Sans Serif"/>
              <a:cs typeface="Microsoft Sans Serif"/>
            </a:endParaRPr>
          </a:p>
          <a:p>
            <a:pPr marL="454659" lvl="1" indent="-441959">
              <a:lnSpc>
                <a:spcPct val="150000"/>
              </a:lnSpc>
              <a:buAutoNum type="arabicPeriod"/>
              <a:tabLst>
                <a:tab pos="454659" algn="l"/>
              </a:tabLst>
            </a:pPr>
            <a:r>
              <a:rPr sz="1800" spc="-25" dirty="0">
                <a:latin typeface="Microsoft Sans Serif"/>
                <a:cs typeface="Microsoft Sans Serif"/>
              </a:rPr>
              <a:t>Патриотическое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воспитание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94250" y="20827"/>
            <a:ext cx="2726055" cy="99123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3760"/>
              </a:lnSpc>
              <a:spcBef>
                <a:spcPts val="280"/>
              </a:spcBef>
            </a:pPr>
            <a:r>
              <a:rPr sz="3200" spc="-10" dirty="0">
                <a:latin typeface="Arial"/>
                <a:cs typeface="Arial"/>
              </a:rPr>
              <a:t>Направления работы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1917" y="426465"/>
            <a:ext cx="29610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45285" algn="l"/>
              </a:tabLst>
            </a:pPr>
            <a:r>
              <a:rPr sz="3200" spc="-10" dirty="0"/>
              <a:t>Методы</a:t>
            </a:r>
            <a:r>
              <a:rPr sz="3200" dirty="0"/>
              <a:t>	</a:t>
            </a:r>
            <a:r>
              <a:rPr sz="3200" spc="-10" dirty="0"/>
              <a:t>работы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364741" y="1281582"/>
            <a:ext cx="4232275" cy="309943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беседа;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наблюдение;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консультирование;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индивидуальная</a:t>
            </a:r>
            <a:r>
              <a:rPr sz="2800" spc="-1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работа;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групповая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работа;</a:t>
            </a:r>
            <a:endParaRPr sz="2800">
              <a:latin typeface="Calibri"/>
              <a:cs typeface="Calibri"/>
            </a:endParaRPr>
          </a:p>
          <a:p>
            <a:pPr marL="436245" indent="-423545">
              <a:lnSpc>
                <a:spcPct val="100000"/>
              </a:lnSpc>
              <a:spcBef>
                <a:spcPts val="675"/>
              </a:spcBef>
              <a:buFont typeface="Microsoft Sans Serif"/>
              <a:buChar char="•"/>
              <a:tabLst>
                <a:tab pos="436245" algn="l"/>
              </a:tabLst>
            </a:pPr>
            <a:r>
              <a:rPr sz="2800" dirty="0">
                <a:latin typeface="Calibri"/>
                <a:cs typeface="Calibri"/>
              </a:rPr>
              <a:t>изучение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документации;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688" rIns="0" bIns="0" rtlCol="0">
            <a:spAutoFit/>
          </a:bodyPr>
          <a:lstStyle/>
          <a:p>
            <a:pPr marL="723900">
              <a:lnSpc>
                <a:spcPct val="100000"/>
              </a:lnSpc>
              <a:spcBef>
                <a:spcPts val="105"/>
              </a:spcBef>
            </a:pPr>
            <a:r>
              <a:rPr dirty="0"/>
              <a:t>Планируемый</a:t>
            </a:r>
            <a:r>
              <a:rPr spc="-180" dirty="0"/>
              <a:t> </a:t>
            </a:r>
            <a:r>
              <a:rPr spc="-25" dirty="0"/>
              <a:t>результат: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7288" y="2013965"/>
            <a:ext cx="7735570" cy="4460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160" marR="5080" indent="17462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38784" algn="l"/>
                <a:tab pos="6616065" algn="l"/>
              </a:tabLst>
            </a:pPr>
            <a:r>
              <a:rPr sz="2400" dirty="0">
                <a:latin typeface="Calibri"/>
                <a:cs typeface="Calibri"/>
              </a:rPr>
              <a:t>повышение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социально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психологической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устойчивости </a:t>
            </a:r>
            <a:r>
              <a:rPr sz="2400" dirty="0">
                <a:latin typeface="Calibri"/>
                <a:cs typeface="Calibri"/>
              </a:rPr>
              <a:t>учащихся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сферах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межличностного,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школьного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50" dirty="0">
                <a:latin typeface="Calibri"/>
                <a:cs typeface="Calibri"/>
              </a:rPr>
              <a:t>и</a:t>
            </a:r>
            <a:endParaRPr sz="2400" dirty="0">
              <a:latin typeface="Calibri"/>
              <a:cs typeface="Calibri"/>
            </a:endParaRPr>
          </a:p>
          <a:p>
            <a:pPr marL="26416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семейного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общения;</a:t>
            </a:r>
            <a:endParaRPr sz="2400" dirty="0">
              <a:latin typeface="Calibri"/>
              <a:cs typeface="Calibri"/>
            </a:endParaRPr>
          </a:p>
          <a:p>
            <a:pPr marL="355600" marR="397510" indent="-343535">
              <a:lnSpc>
                <a:spcPct val="100000"/>
              </a:lnSpc>
              <a:spcBef>
                <a:spcPts val="575"/>
              </a:spcBef>
              <a:buFont typeface="Microsoft Sans Serif"/>
              <a:buChar char="•"/>
              <a:tabLst>
                <a:tab pos="355600" algn="l"/>
                <a:tab pos="1907539" algn="l"/>
                <a:tab pos="4889500" algn="l"/>
              </a:tabLst>
            </a:pPr>
            <a:r>
              <a:rPr sz="2400" spc="-10" dirty="0">
                <a:latin typeface="Calibri"/>
                <a:cs typeface="Calibri"/>
              </a:rPr>
              <a:t>мотивация</a:t>
            </a:r>
            <a:r>
              <a:rPr sz="2400" dirty="0">
                <a:latin typeface="Calibri"/>
                <a:cs typeface="Calibri"/>
              </a:rPr>
              <a:t>	интересов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учащихся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образовательному процессу;</a:t>
            </a:r>
            <a:endParaRPr sz="2400" dirty="0">
              <a:latin typeface="Calibri"/>
              <a:cs typeface="Calibri"/>
            </a:endParaRPr>
          </a:p>
          <a:p>
            <a:pPr marL="355600" marR="709295" indent="-343535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  <a:tab pos="424180" algn="l"/>
                <a:tab pos="5177790" algn="l"/>
              </a:tabLst>
            </a:pP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dirty="0">
                <a:latin typeface="Calibri"/>
                <a:cs typeface="Calibri"/>
              </a:rPr>
              <a:t>способствовать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развитию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перемен,</a:t>
            </a:r>
            <a:r>
              <a:rPr sz="2400" dirty="0">
                <a:latin typeface="Calibri"/>
                <a:cs typeface="Calibri"/>
              </a:rPr>
              <a:t>	стремлению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к </a:t>
            </a:r>
            <a:r>
              <a:rPr sz="2400" dirty="0">
                <a:latin typeface="Calibri"/>
                <a:cs typeface="Calibri"/>
              </a:rPr>
              <a:t>разнообразию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контактов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окружающими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 err="1" smtClean="0">
                <a:latin typeface="Calibri"/>
                <a:cs typeface="Calibri"/>
              </a:rPr>
              <a:t>людьми</a:t>
            </a:r>
            <a:r>
              <a:rPr lang="ru-RU" sz="2400" spc="-10" dirty="0" smtClean="0">
                <a:latin typeface="Calibri"/>
                <a:cs typeface="Calibri"/>
              </a:rPr>
              <a:t>;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более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тесное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сотрудничество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семьей;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создание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системы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работе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отцами;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повышение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просветительской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работы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 err="1" smtClean="0">
                <a:latin typeface="Calibri"/>
                <a:cs typeface="Calibri"/>
              </a:rPr>
              <a:t>родител</a:t>
            </a:r>
            <a:r>
              <a:rPr lang="ru-RU" sz="2400" spc="-10" dirty="0" err="1" smtClean="0">
                <a:latin typeface="Calibri"/>
                <a:cs typeface="Calibri"/>
              </a:rPr>
              <a:t>ьской</a:t>
            </a:r>
            <a:r>
              <a:rPr lang="ru-RU" sz="2400" spc="-10" dirty="0" smtClean="0">
                <a:latin typeface="Calibri"/>
                <a:cs typeface="Calibri"/>
              </a:rPr>
              <a:t> общественностью.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5485" y="87249"/>
            <a:ext cx="233616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33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План</a:t>
            </a:r>
            <a:r>
              <a:rPr sz="3200" spc="-20" dirty="0"/>
              <a:t> </a:t>
            </a:r>
            <a:r>
              <a:rPr sz="3200" spc="-10" dirty="0"/>
              <a:t>работы </a:t>
            </a:r>
            <a:r>
              <a:rPr sz="3200" dirty="0"/>
              <a:t>Совета</a:t>
            </a:r>
            <a:r>
              <a:rPr sz="3200" spc="-105" dirty="0"/>
              <a:t> </a:t>
            </a:r>
            <a:r>
              <a:rPr sz="3200" spc="-10" dirty="0"/>
              <a:t>отцов</a:t>
            </a:r>
            <a:endParaRPr sz="3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6050" y="1777364"/>
          <a:ext cx="6931024" cy="4041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380"/>
                <a:gridCol w="2429510"/>
                <a:gridCol w="1643380"/>
                <a:gridCol w="2357754"/>
              </a:tblGrid>
              <a:tr h="365760">
                <a:tc>
                  <a:txBody>
                    <a:bodyPr/>
                    <a:lstStyle/>
                    <a:p>
                      <a:pPr marL="139700" marR="133350" indent="33020">
                        <a:lnSpc>
                          <a:spcPts val="1440"/>
                        </a:lnSpc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п/п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74104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Мероприятие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Дата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992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Ответственный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Заседание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октябрь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48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4930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Оказание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проведении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«Дня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здоровья»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32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выездом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пределы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октябрь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937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Профилактические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беседы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классных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часах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Октябрь-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ноябрь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424815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Психолог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2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11454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Рейды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неблагополучные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семьи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(совместно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представителями родительского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комитета,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 marR="373380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правоохранительных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органов, представителями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школы)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ноябрь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514984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Председатель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Совета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отцов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 marR="353695" algn="just">
                        <a:lnSpc>
                          <a:spcPts val="144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правоохранительных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органов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родительского комитета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 algn="just">
                        <a:lnSpc>
                          <a:spcPts val="132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Классные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Заседание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декабрь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43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Администрация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ts val="138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1115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новогодних праздников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декабрь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22909">
                        <a:lnSpc>
                          <a:spcPts val="14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ремонте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школьной мебели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течении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Представители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отцов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815</Words>
  <Application>Microsoft Office PowerPoint</Application>
  <PresentationFormat>Экран (4:3)</PresentationFormat>
  <Paragraphs>200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ГАОУ «Лицей № 1 им. М.К.Тагирова»</vt:lpstr>
      <vt:lpstr>«Без хороших отцов нет хорошего воспитания, несмотря на все школы, институты и пансионы» Н.М. Карамзин</vt:lpstr>
      <vt:lpstr>Положение о совете отцов</vt:lpstr>
      <vt:lpstr>Основные задачи Совета отцов.</vt:lpstr>
      <vt:lpstr>Содержание и формы деятельности</vt:lpstr>
      <vt:lpstr>Направления работы</vt:lpstr>
      <vt:lpstr>Методы работы</vt:lpstr>
      <vt:lpstr>Планируемый результат:</vt:lpstr>
      <vt:lpstr>План работы Совета отцов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Материалы по работе  Совета отцов</dc:title>
  <dc:creator>учитель</dc:creator>
  <cp:lastModifiedBy>Ученик</cp:lastModifiedBy>
  <cp:revision>3</cp:revision>
  <dcterms:created xsi:type="dcterms:W3CDTF">2025-10-11T05:34:55Z</dcterms:created>
  <dcterms:modified xsi:type="dcterms:W3CDTF">2025-10-11T06:08:54Z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2018-05-04T00:00:00Z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2025-10-11T00:00:00Z</vt:filetime>
  </property>
  <property fmtid="{D5CDD505-2E9C-101B-9397-08002B2CF9AE}" pid="5" name="Producer">
    <vt:lpwstr>Microsoft® PowerPoint® 2010</vt:lpwstr>
  </property>
</Properties>
</file>